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8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E71A45-7C1C-43DA-AC9F-B38EA99CBF0A}" type="doc">
      <dgm:prSet loTypeId="urn:microsoft.com/office/officeart/2005/8/layout/p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4D145E2-D7C4-42A8-BC58-332E70264D02}">
      <dgm:prSet phldrT="[Текст]"/>
      <dgm:spPr/>
      <dgm:t>
        <a:bodyPr/>
        <a:lstStyle/>
        <a:p>
          <a:r>
            <a:rPr lang="ru-RU" dirty="0"/>
            <a:t>Контент, способствующий совершению действий, которые могут нанести вред здоровью и (или) жизни ребенка или окружающим</a:t>
          </a:r>
        </a:p>
      </dgm:t>
    </dgm:pt>
    <dgm:pt modelId="{687DA320-DC17-4031-9C14-5E6C09F9201C}" type="parTrans" cxnId="{7E3518FF-9F4C-42FA-B4A7-3E11837EF0EC}">
      <dgm:prSet/>
      <dgm:spPr/>
      <dgm:t>
        <a:bodyPr/>
        <a:lstStyle/>
        <a:p>
          <a:endParaRPr lang="ru-RU"/>
        </a:p>
      </dgm:t>
    </dgm:pt>
    <dgm:pt modelId="{83DDDC23-0870-4DAE-A910-9B8F9C65B974}" type="sibTrans" cxnId="{7E3518FF-9F4C-42FA-B4A7-3E11837EF0EC}">
      <dgm:prSet/>
      <dgm:spPr/>
      <dgm:t>
        <a:bodyPr/>
        <a:lstStyle/>
        <a:p>
          <a:endParaRPr lang="ru-RU"/>
        </a:p>
      </dgm:t>
    </dgm:pt>
    <dgm:pt modelId="{AC63A1E6-46C0-491E-8DB0-5F5266520224}">
      <dgm:prSet phldrT="[Текст]"/>
      <dgm:spPr/>
      <dgm:t>
        <a:bodyPr/>
        <a:lstStyle/>
        <a:p>
          <a:r>
            <a:rPr lang="ru-RU" dirty="0"/>
            <a:t>Контент, побуждающий к употреблению никотинсодержащей и алкогольной продукции, а также психоактивных веществ</a:t>
          </a:r>
        </a:p>
      </dgm:t>
    </dgm:pt>
    <dgm:pt modelId="{1D97D49A-5940-4B31-AFB8-FC3B37BE82FF}" type="parTrans" cxnId="{66E53200-0CFE-49BA-B7F7-892DA308322C}">
      <dgm:prSet/>
      <dgm:spPr/>
      <dgm:t>
        <a:bodyPr/>
        <a:lstStyle/>
        <a:p>
          <a:endParaRPr lang="ru-RU"/>
        </a:p>
      </dgm:t>
    </dgm:pt>
    <dgm:pt modelId="{76B5EF5F-D5F9-4353-8F0E-886566E89547}" type="sibTrans" cxnId="{66E53200-0CFE-49BA-B7F7-892DA308322C}">
      <dgm:prSet/>
      <dgm:spPr/>
      <dgm:t>
        <a:bodyPr/>
        <a:lstStyle/>
        <a:p>
          <a:endParaRPr lang="ru-RU"/>
        </a:p>
      </dgm:t>
    </dgm:pt>
    <dgm:pt modelId="{106EFACB-0849-4E5F-930D-85284C9D9D6C}">
      <dgm:prSet phldrT="[Текст]"/>
      <dgm:spPr/>
      <dgm:t>
        <a:bodyPr/>
        <a:lstStyle/>
        <a:p>
          <a:r>
            <a:rPr lang="ru-RU" dirty="0"/>
            <a:t>Контент, вовлекающий в экстремистскую деятельность, деструктивные субкультуры, секты, оправдывающий асоциальные действия</a:t>
          </a:r>
        </a:p>
      </dgm:t>
    </dgm:pt>
    <dgm:pt modelId="{52613BB5-1E64-4B60-A2FF-39161143F5D6}" type="parTrans" cxnId="{994B5BBE-9D15-493C-B6F3-FEFF2D5C7BCE}">
      <dgm:prSet/>
      <dgm:spPr/>
      <dgm:t>
        <a:bodyPr/>
        <a:lstStyle/>
        <a:p>
          <a:endParaRPr lang="ru-RU"/>
        </a:p>
      </dgm:t>
    </dgm:pt>
    <dgm:pt modelId="{0EB7FE6C-A77C-4F26-95C3-54A3A0BFDD16}" type="sibTrans" cxnId="{994B5BBE-9D15-493C-B6F3-FEFF2D5C7BCE}">
      <dgm:prSet/>
      <dgm:spPr/>
      <dgm:t>
        <a:bodyPr/>
        <a:lstStyle/>
        <a:p>
          <a:endParaRPr lang="ru-RU"/>
        </a:p>
      </dgm:t>
    </dgm:pt>
    <dgm:pt modelId="{D5450045-FBF6-4722-AF18-45E40721D76F}">
      <dgm:prSet phldrT="[Текст]"/>
      <dgm:spPr/>
      <dgm:t>
        <a:bodyPr/>
        <a:lstStyle/>
        <a:p>
          <a:r>
            <a:rPr lang="ru-RU" dirty="0"/>
            <a:t>Контент, пропагандирующий нетрадиционные сексуальные отношения, отрицающий традиционные семейные ценности</a:t>
          </a:r>
        </a:p>
      </dgm:t>
    </dgm:pt>
    <dgm:pt modelId="{CA45BA57-09EF-42F0-9E3F-7B16822765C7}" type="parTrans" cxnId="{CCD2A423-FEB6-49B0-948A-AFABAEA7C402}">
      <dgm:prSet/>
      <dgm:spPr/>
      <dgm:t>
        <a:bodyPr/>
        <a:lstStyle/>
        <a:p>
          <a:endParaRPr lang="ru-RU"/>
        </a:p>
      </dgm:t>
    </dgm:pt>
    <dgm:pt modelId="{E950FDDA-EFDE-4EC8-88A9-5F3B5B1A76E7}" type="sibTrans" cxnId="{CCD2A423-FEB6-49B0-948A-AFABAEA7C402}">
      <dgm:prSet/>
      <dgm:spPr/>
      <dgm:t>
        <a:bodyPr/>
        <a:lstStyle/>
        <a:p>
          <a:endParaRPr lang="ru-RU"/>
        </a:p>
      </dgm:t>
    </dgm:pt>
    <dgm:pt modelId="{40E71CD3-AAFB-4705-B09D-8B6821D94C4E}" type="pres">
      <dgm:prSet presAssocID="{5AE71A45-7C1C-43DA-AC9F-B38EA99CBF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E7A1C1-4104-4B9F-BE77-4DA91387E349}" type="pres">
      <dgm:prSet presAssocID="{5AE71A45-7C1C-43DA-AC9F-B38EA99CBF0A}" presName="bkgdShp" presStyleLbl="alignAccFollowNode1" presStyleIdx="0" presStyleCnt="1"/>
      <dgm:spPr/>
    </dgm:pt>
    <dgm:pt modelId="{BA82099D-309C-44D5-9606-E5206E15AE5D}" type="pres">
      <dgm:prSet presAssocID="{5AE71A45-7C1C-43DA-AC9F-B38EA99CBF0A}" presName="linComp" presStyleCnt="0"/>
      <dgm:spPr/>
    </dgm:pt>
    <dgm:pt modelId="{8D0E0C39-310E-4EED-BFFF-9E8273CE84E3}" type="pres">
      <dgm:prSet presAssocID="{34D145E2-D7C4-42A8-BC58-332E70264D02}" presName="compNode" presStyleCnt="0"/>
      <dgm:spPr/>
    </dgm:pt>
    <dgm:pt modelId="{AE70FFCB-462D-43DF-906C-9451345D7758}" type="pres">
      <dgm:prSet presAssocID="{34D145E2-D7C4-42A8-BC58-332E70264D0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74EC9-044A-4F2A-93BF-6502E5F300BD}" type="pres">
      <dgm:prSet presAssocID="{34D145E2-D7C4-42A8-BC58-332E70264D02}" presName="invisiNode" presStyleLbl="node1" presStyleIdx="0" presStyleCnt="4"/>
      <dgm:spPr/>
    </dgm:pt>
    <dgm:pt modelId="{39A51744-3200-4D45-A619-8F65294D559F}" type="pres">
      <dgm:prSet presAssocID="{34D145E2-D7C4-42A8-BC58-332E70264D02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</dgm:pt>
    <dgm:pt modelId="{084373A6-9A81-4E64-9EAF-B25744893BC5}" type="pres">
      <dgm:prSet presAssocID="{83DDDC23-0870-4DAE-A910-9B8F9C65B97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6DE93A1-7A8C-466F-9299-1D011B58AB22}" type="pres">
      <dgm:prSet presAssocID="{AC63A1E6-46C0-491E-8DB0-5F5266520224}" presName="compNode" presStyleCnt="0"/>
      <dgm:spPr/>
    </dgm:pt>
    <dgm:pt modelId="{8715D370-445D-4295-8E9C-50D5E6C39099}" type="pres">
      <dgm:prSet presAssocID="{AC63A1E6-46C0-491E-8DB0-5F526652022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E465E-0C1A-4845-B8DE-5C0060C1A277}" type="pres">
      <dgm:prSet presAssocID="{AC63A1E6-46C0-491E-8DB0-5F5266520224}" presName="invisiNode" presStyleLbl="node1" presStyleIdx="1" presStyleCnt="4"/>
      <dgm:spPr/>
    </dgm:pt>
    <dgm:pt modelId="{8C525987-1F08-4BF0-A7D4-BD37AAC99236}" type="pres">
      <dgm:prSet presAssocID="{AC63A1E6-46C0-491E-8DB0-5F5266520224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1D4D4375-6198-4677-9EA5-0773D006EA33}" type="pres">
      <dgm:prSet presAssocID="{76B5EF5F-D5F9-4353-8F0E-886566E8954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2AAAF27-82A1-4693-B87D-E7984B34BFA5}" type="pres">
      <dgm:prSet presAssocID="{106EFACB-0849-4E5F-930D-85284C9D9D6C}" presName="compNode" presStyleCnt="0"/>
      <dgm:spPr/>
    </dgm:pt>
    <dgm:pt modelId="{DBEAC668-0812-45B9-8E07-20D3F2A1C026}" type="pres">
      <dgm:prSet presAssocID="{106EFACB-0849-4E5F-930D-85284C9D9D6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8DDB2-9D74-4EF6-9734-D060ACC99684}" type="pres">
      <dgm:prSet presAssocID="{106EFACB-0849-4E5F-930D-85284C9D9D6C}" presName="invisiNode" presStyleLbl="node1" presStyleIdx="2" presStyleCnt="4"/>
      <dgm:spPr/>
    </dgm:pt>
    <dgm:pt modelId="{B98577DF-2FB4-4826-95C3-D0667097D8F8}" type="pres">
      <dgm:prSet presAssocID="{106EFACB-0849-4E5F-930D-85284C9D9D6C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4F07217F-CA0A-4D71-A319-73152F3B0B35}" type="pres">
      <dgm:prSet presAssocID="{0EB7FE6C-A77C-4F26-95C3-54A3A0BFDD1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903AE5A-CBE3-4085-A9E6-A9ED7BDDAEB5}" type="pres">
      <dgm:prSet presAssocID="{D5450045-FBF6-4722-AF18-45E40721D76F}" presName="compNode" presStyleCnt="0"/>
      <dgm:spPr/>
    </dgm:pt>
    <dgm:pt modelId="{ECAF2203-0A1F-4559-AE8F-7FBDE39B8F43}" type="pres">
      <dgm:prSet presAssocID="{D5450045-FBF6-4722-AF18-45E40721D76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B5755-0307-4116-9387-948B417B8C31}" type="pres">
      <dgm:prSet presAssocID="{D5450045-FBF6-4722-AF18-45E40721D76F}" presName="invisiNode" presStyleLbl="node1" presStyleIdx="3" presStyleCnt="4"/>
      <dgm:spPr/>
    </dgm:pt>
    <dgm:pt modelId="{A318AA4B-A091-48F2-AD75-9AB79E6B624D}" type="pres">
      <dgm:prSet presAssocID="{D5450045-FBF6-4722-AF18-45E40721D76F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  <dgm:t>
        <a:bodyPr/>
        <a:lstStyle/>
        <a:p>
          <a:endParaRPr lang="ru-RU"/>
        </a:p>
      </dgm:t>
    </dgm:pt>
  </dgm:ptLst>
  <dgm:cxnLst>
    <dgm:cxn modelId="{66E53200-0CFE-49BA-B7F7-892DA308322C}" srcId="{5AE71A45-7C1C-43DA-AC9F-B38EA99CBF0A}" destId="{AC63A1E6-46C0-491E-8DB0-5F5266520224}" srcOrd="1" destOrd="0" parTransId="{1D97D49A-5940-4B31-AFB8-FC3B37BE82FF}" sibTransId="{76B5EF5F-D5F9-4353-8F0E-886566E89547}"/>
    <dgm:cxn modelId="{B4304916-4BFC-48D8-8EF8-F0946D8FA4CD}" type="presOf" srcId="{76B5EF5F-D5F9-4353-8F0E-886566E89547}" destId="{1D4D4375-6198-4677-9EA5-0773D006EA33}" srcOrd="0" destOrd="0" presId="urn:microsoft.com/office/officeart/2005/8/layout/pList2"/>
    <dgm:cxn modelId="{6F33E374-A124-45E8-A444-2A312722FA05}" type="presOf" srcId="{0EB7FE6C-A77C-4F26-95C3-54A3A0BFDD16}" destId="{4F07217F-CA0A-4D71-A319-73152F3B0B35}" srcOrd="0" destOrd="0" presId="urn:microsoft.com/office/officeart/2005/8/layout/pList2"/>
    <dgm:cxn modelId="{7E3518FF-9F4C-42FA-B4A7-3E11837EF0EC}" srcId="{5AE71A45-7C1C-43DA-AC9F-B38EA99CBF0A}" destId="{34D145E2-D7C4-42A8-BC58-332E70264D02}" srcOrd="0" destOrd="0" parTransId="{687DA320-DC17-4031-9C14-5E6C09F9201C}" sibTransId="{83DDDC23-0870-4DAE-A910-9B8F9C65B974}"/>
    <dgm:cxn modelId="{9CCC049D-FCF5-4629-8A73-06D032AD3E5D}" type="presOf" srcId="{34D145E2-D7C4-42A8-BC58-332E70264D02}" destId="{AE70FFCB-462D-43DF-906C-9451345D7758}" srcOrd="0" destOrd="0" presId="urn:microsoft.com/office/officeart/2005/8/layout/pList2"/>
    <dgm:cxn modelId="{8FE4DCDD-5200-4642-81FF-37A32FF0CD67}" type="presOf" srcId="{106EFACB-0849-4E5F-930D-85284C9D9D6C}" destId="{DBEAC668-0812-45B9-8E07-20D3F2A1C026}" srcOrd="0" destOrd="0" presId="urn:microsoft.com/office/officeart/2005/8/layout/pList2"/>
    <dgm:cxn modelId="{AD04B373-730A-49DE-8F4E-9CCC656D7AE0}" type="presOf" srcId="{AC63A1E6-46C0-491E-8DB0-5F5266520224}" destId="{8715D370-445D-4295-8E9C-50D5E6C39099}" srcOrd="0" destOrd="0" presId="urn:microsoft.com/office/officeart/2005/8/layout/pList2"/>
    <dgm:cxn modelId="{8F31BDBE-F004-4AFD-A06B-37375D17A877}" type="presOf" srcId="{83DDDC23-0870-4DAE-A910-9B8F9C65B974}" destId="{084373A6-9A81-4E64-9EAF-B25744893BC5}" srcOrd="0" destOrd="0" presId="urn:microsoft.com/office/officeart/2005/8/layout/pList2"/>
    <dgm:cxn modelId="{A6C07A66-C4E5-49C0-BFE4-4E24A3AF1483}" type="presOf" srcId="{5AE71A45-7C1C-43DA-AC9F-B38EA99CBF0A}" destId="{40E71CD3-AAFB-4705-B09D-8B6821D94C4E}" srcOrd="0" destOrd="0" presId="urn:microsoft.com/office/officeart/2005/8/layout/pList2"/>
    <dgm:cxn modelId="{360167BE-4ADE-46CB-A41F-5AD3BDDF712D}" type="presOf" srcId="{D5450045-FBF6-4722-AF18-45E40721D76F}" destId="{ECAF2203-0A1F-4559-AE8F-7FBDE39B8F43}" srcOrd="0" destOrd="0" presId="urn:microsoft.com/office/officeart/2005/8/layout/pList2"/>
    <dgm:cxn modelId="{994B5BBE-9D15-493C-B6F3-FEFF2D5C7BCE}" srcId="{5AE71A45-7C1C-43DA-AC9F-B38EA99CBF0A}" destId="{106EFACB-0849-4E5F-930D-85284C9D9D6C}" srcOrd="2" destOrd="0" parTransId="{52613BB5-1E64-4B60-A2FF-39161143F5D6}" sibTransId="{0EB7FE6C-A77C-4F26-95C3-54A3A0BFDD16}"/>
    <dgm:cxn modelId="{CCD2A423-FEB6-49B0-948A-AFABAEA7C402}" srcId="{5AE71A45-7C1C-43DA-AC9F-B38EA99CBF0A}" destId="{D5450045-FBF6-4722-AF18-45E40721D76F}" srcOrd="3" destOrd="0" parTransId="{CA45BA57-09EF-42F0-9E3F-7B16822765C7}" sibTransId="{E950FDDA-EFDE-4EC8-88A9-5F3B5B1A76E7}"/>
    <dgm:cxn modelId="{FCB04185-2C06-4784-AE05-8334BCDE99F7}" type="presParOf" srcId="{40E71CD3-AAFB-4705-B09D-8B6821D94C4E}" destId="{F4E7A1C1-4104-4B9F-BE77-4DA91387E349}" srcOrd="0" destOrd="0" presId="urn:microsoft.com/office/officeart/2005/8/layout/pList2"/>
    <dgm:cxn modelId="{743FB438-34CF-433F-9E33-407C407C1713}" type="presParOf" srcId="{40E71CD3-AAFB-4705-B09D-8B6821D94C4E}" destId="{BA82099D-309C-44D5-9606-E5206E15AE5D}" srcOrd="1" destOrd="0" presId="urn:microsoft.com/office/officeart/2005/8/layout/pList2"/>
    <dgm:cxn modelId="{A102E0CC-667F-4DD5-913A-A0D969CA9187}" type="presParOf" srcId="{BA82099D-309C-44D5-9606-E5206E15AE5D}" destId="{8D0E0C39-310E-4EED-BFFF-9E8273CE84E3}" srcOrd="0" destOrd="0" presId="urn:microsoft.com/office/officeart/2005/8/layout/pList2"/>
    <dgm:cxn modelId="{4B8BFA96-ECD1-4996-971F-57645EE5ED04}" type="presParOf" srcId="{8D0E0C39-310E-4EED-BFFF-9E8273CE84E3}" destId="{AE70FFCB-462D-43DF-906C-9451345D7758}" srcOrd="0" destOrd="0" presId="urn:microsoft.com/office/officeart/2005/8/layout/pList2"/>
    <dgm:cxn modelId="{EF91E2F2-5270-4500-AE57-D90F9C15662E}" type="presParOf" srcId="{8D0E0C39-310E-4EED-BFFF-9E8273CE84E3}" destId="{37274EC9-044A-4F2A-93BF-6502E5F300BD}" srcOrd="1" destOrd="0" presId="urn:microsoft.com/office/officeart/2005/8/layout/pList2"/>
    <dgm:cxn modelId="{140E2F56-CC02-49A9-A5DC-FB2079529579}" type="presParOf" srcId="{8D0E0C39-310E-4EED-BFFF-9E8273CE84E3}" destId="{39A51744-3200-4D45-A619-8F65294D559F}" srcOrd="2" destOrd="0" presId="urn:microsoft.com/office/officeart/2005/8/layout/pList2"/>
    <dgm:cxn modelId="{FB32C193-DF0B-416A-B908-A62F82F1E95C}" type="presParOf" srcId="{BA82099D-309C-44D5-9606-E5206E15AE5D}" destId="{084373A6-9A81-4E64-9EAF-B25744893BC5}" srcOrd="1" destOrd="0" presId="urn:microsoft.com/office/officeart/2005/8/layout/pList2"/>
    <dgm:cxn modelId="{F23754FB-0699-45D3-B821-B7A265EB6EBA}" type="presParOf" srcId="{BA82099D-309C-44D5-9606-E5206E15AE5D}" destId="{86DE93A1-7A8C-466F-9299-1D011B58AB22}" srcOrd="2" destOrd="0" presId="urn:microsoft.com/office/officeart/2005/8/layout/pList2"/>
    <dgm:cxn modelId="{18FAA5B1-A2A1-4300-92A2-3EDE26B7ED83}" type="presParOf" srcId="{86DE93A1-7A8C-466F-9299-1D011B58AB22}" destId="{8715D370-445D-4295-8E9C-50D5E6C39099}" srcOrd="0" destOrd="0" presId="urn:microsoft.com/office/officeart/2005/8/layout/pList2"/>
    <dgm:cxn modelId="{63703BC8-A7CA-44CD-83BF-FE637C8525B1}" type="presParOf" srcId="{86DE93A1-7A8C-466F-9299-1D011B58AB22}" destId="{67AE465E-0C1A-4845-B8DE-5C0060C1A277}" srcOrd="1" destOrd="0" presId="urn:microsoft.com/office/officeart/2005/8/layout/pList2"/>
    <dgm:cxn modelId="{59616191-8565-4CE5-98AE-4519B010A82C}" type="presParOf" srcId="{86DE93A1-7A8C-466F-9299-1D011B58AB22}" destId="{8C525987-1F08-4BF0-A7D4-BD37AAC99236}" srcOrd="2" destOrd="0" presId="urn:microsoft.com/office/officeart/2005/8/layout/pList2"/>
    <dgm:cxn modelId="{E7681BED-83C9-4559-BEBC-EBCA9030AF73}" type="presParOf" srcId="{BA82099D-309C-44D5-9606-E5206E15AE5D}" destId="{1D4D4375-6198-4677-9EA5-0773D006EA33}" srcOrd="3" destOrd="0" presId="urn:microsoft.com/office/officeart/2005/8/layout/pList2"/>
    <dgm:cxn modelId="{018A392A-5690-4B87-AC38-6725A106BA51}" type="presParOf" srcId="{BA82099D-309C-44D5-9606-E5206E15AE5D}" destId="{B2AAAF27-82A1-4693-B87D-E7984B34BFA5}" srcOrd="4" destOrd="0" presId="urn:microsoft.com/office/officeart/2005/8/layout/pList2"/>
    <dgm:cxn modelId="{50FF780E-640D-4716-AF3F-B03417234EA7}" type="presParOf" srcId="{B2AAAF27-82A1-4693-B87D-E7984B34BFA5}" destId="{DBEAC668-0812-45B9-8E07-20D3F2A1C026}" srcOrd="0" destOrd="0" presId="urn:microsoft.com/office/officeart/2005/8/layout/pList2"/>
    <dgm:cxn modelId="{A4C0FEC9-9AFA-427D-8566-A0B5174CE841}" type="presParOf" srcId="{B2AAAF27-82A1-4693-B87D-E7984B34BFA5}" destId="{2858DDB2-9D74-4EF6-9734-D060ACC99684}" srcOrd="1" destOrd="0" presId="urn:microsoft.com/office/officeart/2005/8/layout/pList2"/>
    <dgm:cxn modelId="{616C2688-E8D1-44AE-B9DA-0DCCC2D0F5FB}" type="presParOf" srcId="{B2AAAF27-82A1-4693-B87D-E7984B34BFA5}" destId="{B98577DF-2FB4-4826-95C3-D0667097D8F8}" srcOrd="2" destOrd="0" presId="urn:microsoft.com/office/officeart/2005/8/layout/pList2"/>
    <dgm:cxn modelId="{AEA4D5E1-C317-4BD0-87E3-AF7DC9B8CA3B}" type="presParOf" srcId="{BA82099D-309C-44D5-9606-E5206E15AE5D}" destId="{4F07217F-CA0A-4D71-A319-73152F3B0B35}" srcOrd="5" destOrd="0" presId="urn:microsoft.com/office/officeart/2005/8/layout/pList2"/>
    <dgm:cxn modelId="{85098761-5DD1-4E8B-A844-A76010827949}" type="presParOf" srcId="{BA82099D-309C-44D5-9606-E5206E15AE5D}" destId="{B903AE5A-CBE3-4085-A9E6-A9ED7BDDAEB5}" srcOrd="6" destOrd="0" presId="urn:microsoft.com/office/officeart/2005/8/layout/pList2"/>
    <dgm:cxn modelId="{0B55C3E5-02AE-4FD2-A49A-E84E098E866A}" type="presParOf" srcId="{B903AE5A-CBE3-4085-A9E6-A9ED7BDDAEB5}" destId="{ECAF2203-0A1F-4559-AE8F-7FBDE39B8F43}" srcOrd="0" destOrd="0" presId="urn:microsoft.com/office/officeart/2005/8/layout/pList2"/>
    <dgm:cxn modelId="{B3D3B511-0E5E-4BC3-AA46-E534AB01E975}" type="presParOf" srcId="{B903AE5A-CBE3-4085-A9E6-A9ED7BDDAEB5}" destId="{CB0B5755-0307-4116-9387-948B417B8C31}" srcOrd="1" destOrd="0" presId="urn:microsoft.com/office/officeart/2005/8/layout/pList2"/>
    <dgm:cxn modelId="{40ECA9AC-2E0E-44AB-9549-1BE5DCF9CF9B}" type="presParOf" srcId="{B903AE5A-CBE3-4085-A9E6-A9ED7BDDAEB5}" destId="{A318AA4B-A091-48F2-AD75-9AB79E6B624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7A1C1-4104-4B9F-BE77-4DA91387E349}">
      <dsp:nvSpPr>
        <dsp:cNvPr id="0" name=""/>
        <dsp:cNvSpPr/>
      </dsp:nvSpPr>
      <dsp:spPr>
        <a:xfrm>
          <a:off x="0" y="0"/>
          <a:ext cx="11312434" cy="20921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51744-3200-4D45-A619-8F65294D559F}">
      <dsp:nvSpPr>
        <dsp:cNvPr id="0" name=""/>
        <dsp:cNvSpPr/>
      </dsp:nvSpPr>
      <dsp:spPr>
        <a:xfrm>
          <a:off x="342488" y="278950"/>
          <a:ext cx="2471501" cy="15342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0FFCB-462D-43DF-906C-9451345D7758}">
      <dsp:nvSpPr>
        <dsp:cNvPr id="0" name=""/>
        <dsp:cNvSpPr/>
      </dsp:nvSpPr>
      <dsp:spPr>
        <a:xfrm rot="10800000">
          <a:off x="342488" y="2092125"/>
          <a:ext cx="2471501" cy="2557041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Контент, способствующий совершению действий, которые могут нанести вред здоровью и (или) жизни ребенка или окружающим</a:t>
          </a:r>
        </a:p>
      </dsp:txBody>
      <dsp:txXfrm rot="10800000">
        <a:off x="418495" y="2092125"/>
        <a:ext cx="2319487" cy="2481034"/>
      </dsp:txXfrm>
    </dsp:sp>
    <dsp:sp modelId="{8C525987-1F08-4BF0-A7D4-BD37AAC99236}">
      <dsp:nvSpPr>
        <dsp:cNvPr id="0" name=""/>
        <dsp:cNvSpPr/>
      </dsp:nvSpPr>
      <dsp:spPr>
        <a:xfrm>
          <a:off x="3061140" y="278950"/>
          <a:ext cx="2471501" cy="15342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5D370-445D-4295-8E9C-50D5E6C39099}">
      <dsp:nvSpPr>
        <dsp:cNvPr id="0" name=""/>
        <dsp:cNvSpPr/>
      </dsp:nvSpPr>
      <dsp:spPr>
        <a:xfrm rot="10800000">
          <a:off x="3061140" y="2092125"/>
          <a:ext cx="2471501" cy="2557041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399335"/>
            <a:satOff val="-2418"/>
            <a:lumOff val="28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Контент, побуждающий к употреблению никотинсодержащей и алкогольной продукции, а также психоактивных веществ</a:t>
          </a:r>
        </a:p>
      </dsp:txBody>
      <dsp:txXfrm rot="10800000">
        <a:off x="3137147" y="2092125"/>
        <a:ext cx="2319487" cy="2481034"/>
      </dsp:txXfrm>
    </dsp:sp>
    <dsp:sp modelId="{B98577DF-2FB4-4826-95C3-D0667097D8F8}">
      <dsp:nvSpPr>
        <dsp:cNvPr id="0" name=""/>
        <dsp:cNvSpPr/>
      </dsp:nvSpPr>
      <dsp:spPr>
        <a:xfrm>
          <a:off x="5779792" y="278950"/>
          <a:ext cx="2471501" cy="15342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AC668-0812-45B9-8E07-20D3F2A1C026}">
      <dsp:nvSpPr>
        <dsp:cNvPr id="0" name=""/>
        <dsp:cNvSpPr/>
      </dsp:nvSpPr>
      <dsp:spPr>
        <a:xfrm rot="10800000">
          <a:off x="5779792" y="2092125"/>
          <a:ext cx="2471501" cy="2557041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798670"/>
            <a:satOff val="-4837"/>
            <a:lumOff val="575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Контент, вовлекающий в экстремистскую деятельность, деструктивные субкультуры, секты, оправдывающий асоциальные действия</a:t>
          </a:r>
        </a:p>
      </dsp:txBody>
      <dsp:txXfrm rot="10800000">
        <a:off x="5855799" y="2092125"/>
        <a:ext cx="2319487" cy="2481034"/>
      </dsp:txXfrm>
    </dsp:sp>
    <dsp:sp modelId="{A318AA4B-A091-48F2-AD75-9AB79E6B624D}">
      <dsp:nvSpPr>
        <dsp:cNvPr id="0" name=""/>
        <dsp:cNvSpPr/>
      </dsp:nvSpPr>
      <dsp:spPr>
        <a:xfrm>
          <a:off x="8498443" y="278950"/>
          <a:ext cx="2471501" cy="15342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AF2203-0A1F-4559-AE8F-7FBDE39B8F43}">
      <dsp:nvSpPr>
        <dsp:cNvPr id="0" name=""/>
        <dsp:cNvSpPr/>
      </dsp:nvSpPr>
      <dsp:spPr>
        <a:xfrm rot="10800000">
          <a:off x="8498443" y="2092125"/>
          <a:ext cx="2471501" cy="2557041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1198005"/>
            <a:satOff val="-7255"/>
            <a:lumOff val="862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Контент, пропагандирующий нетрадиционные сексуальные отношения, отрицающий традиционные семейные ценности</a:t>
          </a:r>
        </a:p>
      </dsp:txBody>
      <dsp:txXfrm rot="10800000">
        <a:off x="8574450" y="2092125"/>
        <a:ext cx="2319487" cy="2481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C6BB1-0999-4388-AF33-5DC73D4B52E0}" type="datetimeFigureOut">
              <a:rPr lang="ru-RU" smtClean="0"/>
              <a:t>15.02.2024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7D828-EB0F-4503-B8BB-8EA32E689B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86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7D828-EB0F-4503-B8BB-8EA32E689B3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37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D967-99B9-410D-B765-D94E55EEA03B}" type="datetimeFigureOut">
              <a:rPr lang="ru-RU" smtClean="0"/>
              <a:t>15.02.2024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54F6-6554-46D4-BC35-0E0CDD3244D1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89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D967-99B9-410D-B765-D94E55EEA03B}" type="datetimeFigureOut">
              <a:rPr lang="ru-RU" smtClean="0"/>
              <a:t>15.02.2024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54F6-6554-46D4-BC35-0E0CDD3244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5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D967-99B9-410D-B765-D94E55EEA03B}" type="datetimeFigureOut">
              <a:rPr lang="ru-RU" smtClean="0"/>
              <a:t>15.02.2024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54F6-6554-46D4-BC35-0E0CDD3244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02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D967-99B9-410D-B765-D94E55EEA03B}" type="datetimeFigureOut">
              <a:rPr lang="ru-RU" smtClean="0"/>
              <a:t>15.02.2024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54F6-6554-46D4-BC35-0E0CDD3244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99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D967-99B9-410D-B765-D94E55EEA03B}" type="datetimeFigureOut">
              <a:rPr lang="ru-RU" smtClean="0"/>
              <a:t>15.02.2024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54F6-6554-46D4-BC35-0E0CDD3244D1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01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D967-99B9-410D-B765-D94E55EEA03B}" type="datetimeFigureOut">
              <a:rPr lang="ru-RU" smtClean="0"/>
              <a:t>15.02.2024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54F6-6554-46D4-BC35-0E0CDD3244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37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D967-99B9-410D-B765-D94E55EEA03B}" type="datetimeFigureOut">
              <a:rPr lang="ru-RU" smtClean="0"/>
              <a:t>15.02.2024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54F6-6554-46D4-BC35-0E0CDD3244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97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D967-99B9-410D-B765-D94E55EEA03B}" type="datetimeFigureOut">
              <a:rPr lang="ru-RU" smtClean="0"/>
              <a:t>15.02.2024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54F6-6554-46D4-BC35-0E0CDD3244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16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D967-99B9-410D-B765-D94E55EEA03B}" type="datetimeFigureOut">
              <a:rPr lang="ru-RU" smtClean="0"/>
              <a:t>15.02.2024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54F6-6554-46D4-BC35-0E0CDD3244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96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F36D967-99B9-410D-B765-D94E55EEA03B}" type="datetimeFigureOut">
              <a:rPr lang="ru-RU" smtClean="0"/>
              <a:t>15.02.2024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F54F6-6554-46D4-BC35-0E0CDD3244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547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D967-99B9-410D-B765-D94E55EEA03B}" type="datetimeFigureOut">
              <a:rPr lang="ru-RU" smtClean="0"/>
              <a:t>15.02.2024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54F6-6554-46D4-BC35-0E0CDD3244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13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F36D967-99B9-410D-B765-D94E55EEA03B}" type="datetimeFigureOut">
              <a:rPr lang="ru-RU" smtClean="0"/>
              <a:t>15.02.2024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F0F54F6-6554-46D4-BC35-0E0CDD3244D1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20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51" y="1855392"/>
            <a:ext cx="10058400" cy="2106168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ОБ ОПАСНОСТЯХ </a:t>
            </a:r>
            <a:br>
              <a:rPr lang="ru-RU" sz="3200" dirty="0"/>
            </a:br>
            <a:r>
              <a:rPr lang="ru-RU" sz="3200" dirty="0"/>
              <a:t>ДЕСТРУКТИВНОГО И ПРОТИВОПРАВНОГО КОНТЕНТА</a:t>
            </a:r>
            <a:br>
              <a:rPr lang="ru-RU" sz="3200" dirty="0"/>
            </a:br>
            <a:r>
              <a:rPr lang="ru-RU" sz="3200" dirty="0"/>
              <a:t>В СОЦИАЛЬНЫХ СЕТЯХ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0387" y="5082541"/>
            <a:ext cx="4029298" cy="11430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  <a:latin typeface="+mn-lt"/>
              </a:rPr>
              <a:t>Материал предназначен только для специалистов в сфере образования, молодежной политики и представителей государственных органов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3" y="4848497"/>
            <a:ext cx="1377044" cy="137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84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83" y="527645"/>
            <a:ext cx="6392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АРЕСТАНТСКИЙ УКЛАД ЕДИН (А.У.Е.)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383" y="1343343"/>
            <a:ext cx="41975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Визуальный контент, направленный на популяризацию воровских понятий, романтизацию криминального мира, норм поведения заключенных, неуважения к органам правопорядка. </a:t>
            </a:r>
          </a:p>
          <a:p>
            <a:r>
              <a:rPr lang="ru-RU" dirty="0">
                <a:solidFill>
                  <a:srgbClr val="000000"/>
                </a:solidFill>
              </a:rPr>
              <a:t>Любая деятельность, связанная с пропагандой АУЕ в России противозаконная и попадает под статью 282.1 УК РФ «Организация экстремистского сообщества».</a:t>
            </a:r>
          </a:p>
        </p:txBody>
      </p:sp>
      <p:pic>
        <p:nvPicPr>
          <p:cNvPr id="2050" name="Picture 2" descr="https://i1.wp.com/i.zna4enie.ru/b/a-u-e-chto-oznachaet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164" y="527645"/>
            <a:ext cx="3347010" cy="551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zen_doc/1640581/pub_5dcd4455ca2a7e43a17d7c6f_5dcd5c1b012fbd6197673e27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268" y="1136288"/>
            <a:ext cx="3854541" cy="235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get-pdb/1818344/c4338847-9a95-4643-9f47-25743700d3b9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4" y="2976442"/>
            <a:ext cx="3067307" cy="306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633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975" y="527645"/>
            <a:ext cx="316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ОФНИКИ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975" y="1059258"/>
            <a:ext cx="4506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Изначально – </a:t>
            </a:r>
            <a:r>
              <a:rPr lang="ru-RU" dirty="0" err="1">
                <a:solidFill>
                  <a:srgbClr val="000000"/>
                </a:solidFill>
              </a:rPr>
              <a:t>околофутбольные</a:t>
            </a:r>
            <a:r>
              <a:rPr lang="ru-RU" dirty="0">
                <a:solidFill>
                  <a:srgbClr val="000000"/>
                </a:solidFill>
              </a:rPr>
              <a:t> фанаты, футбольные болельщики, участники договорных драк. Сегодня – агрессивные подростки, участники коллективных драк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8" y="2329535"/>
            <a:ext cx="3683492" cy="36834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93" y="340936"/>
            <a:ext cx="6202813" cy="567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45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via-midgard.com/uploads/posts/2013-03/1363865458_comics_zhirik_orig_1338479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77" y="2211597"/>
            <a:ext cx="57531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bs.twimg.com/media/BRTLuhgCEAAvHW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892" y="3259694"/>
            <a:ext cx="1863171" cy="277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6974" y="527645"/>
            <a:ext cx="5401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ЭКСТРЕМИЗМ, НАЦИЗМ И </a:t>
            </a:r>
          </a:p>
          <a:p>
            <a:r>
              <a:rPr lang="ru-RU" sz="2400" dirty="0">
                <a:solidFill>
                  <a:srgbClr val="000000"/>
                </a:solidFill>
              </a:rPr>
              <a:t>ТЕРРОРИЗМ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974" y="1358642"/>
            <a:ext cx="4506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Визуальный контент, направленный на устрашение другой нации или расы, вытеснение ее представителей в низшие касты, уничтожение ее культуры</a:t>
            </a:r>
          </a:p>
        </p:txBody>
      </p:sp>
      <p:pic>
        <p:nvPicPr>
          <p:cNvPr id="1026" name="Picture 2" descr="https://ic.pics.livejournal.com/realboy1/27082391/13971/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74" y="2626411"/>
            <a:ext cx="4548676" cy="340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isovach.ru/upload/2019/03/mem/hach_203677734_orig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650" y="282007"/>
            <a:ext cx="4036332" cy="30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s.pikabu.ru/post_img/2013/10/08/7/1381226157_88894748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982" y="275863"/>
            <a:ext cx="2963168" cy="405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risovach.ru/upload/2014/11/mem/nacik_67074392_orig_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954" y="4330725"/>
            <a:ext cx="2267196" cy="17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563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975" y="527645"/>
            <a:ext cx="316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ВПИСКА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975" y="1059258"/>
            <a:ext cx="4506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Визуальный контент, пропагандирующий «вписки» – вид отдыха молодежи в шумной компании в квартире.</a:t>
            </a:r>
          </a:p>
          <a:p>
            <a:r>
              <a:rPr lang="ru-RU" dirty="0">
                <a:solidFill>
                  <a:srgbClr val="000000"/>
                </a:solidFill>
              </a:rPr>
              <a:t>Вписки устраивают для новых знакомств, отдыха от родителей и в кругу друзей. Часто на вписках происходит употребление табачной продукции, алкоголя и разного рода психоактивных веществ.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82" y="658273"/>
            <a:ext cx="3246905" cy="24332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735" y="658273"/>
            <a:ext cx="2981015" cy="3974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96" y="3218905"/>
            <a:ext cx="4563291" cy="25668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86" y="3588561"/>
            <a:ext cx="3295793" cy="219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46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975" y="527645"/>
            <a:ext cx="316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СЕКТАНСТВО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975" y="1059258"/>
            <a:ext cx="58367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Визуальный контент, пропагандирующий идеи, практики, учения, которые отличаются от общепринятых норм общества. </a:t>
            </a:r>
          </a:p>
          <a:p>
            <a:r>
              <a:rPr lang="ru-RU" dirty="0">
                <a:solidFill>
                  <a:srgbClr val="000000"/>
                </a:solidFill>
              </a:rPr>
              <a:t>Ряд сект в России имеют статус экстремистских. Отличаются сообщества таких сект активной пропагандой и рекламой, иерархией, членскими взносами, контролем информации, атрибутикой и общей целью.</a:t>
            </a:r>
          </a:p>
        </p:txBody>
      </p:sp>
      <p:pic>
        <p:nvPicPr>
          <p:cNvPr id="1026" name="Picture 2" descr="https://i.pinimg.com/736x/a6/e5/99/a6e5993bbeeb199c6e778d0434ac97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507" y="254105"/>
            <a:ext cx="4802932" cy="576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originals/40/d9/4b/40d94bb83bed2010850491420715cc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43" y="3611701"/>
            <a:ext cx="3068864" cy="223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55" y="3611701"/>
            <a:ext cx="3117668" cy="175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40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975" y="771625"/>
            <a:ext cx="316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КОЛУМБАЙН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975" y="1477269"/>
            <a:ext cx="58367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Субкультура «</a:t>
            </a:r>
            <a:r>
              <a:rPr lang="ru-RU" sz="2000" dirty="0" err="1"/>
              <a:t>Колумбайн</a:t>
            </a:r>
            <a:r>
              <a:rPr lang="ru-RU" sz="2000" dirty="0"/>
              <a:t>» - это группы поклонников и подражателей двух американских подростков, которые в 1999-м году устроили бойню в школе "</a:t>
            </a:r>
            <a:r>
              <a:rPr lang="ru-RU" sz="2000" dirty="0" err="1"/>
              <a:t>Колумбайн</a:t>
            </a:r>
            <a:r>
              <a:rPr lang="ru-RU" sz="2000" dirty="0"/>
              <a:t>", расположенную в штате Колорадо.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Это новый способ подросткового суицида, в котором подросток пытается покончить с собой, отомстив своим обидчикам.</a:t>
            </a:r>
          </a:p>
          <a:p>
            <a:r>
              <a:rPr lang="ru-RU" sz="2000" dirty="0" err="1">
                <a:solidFill>
                  <a:srgbClr val="000000"/>
                </a:solidFill>
              </a:rPr>
              <a:t>Скулшутинг</a:t>
            </a:r>
            <a:r>
              <a:rPr lang="ru-RU" sz="2000" dirty="0">
                <a:solidFill>
                  <a:srgbClr val="000000"/>
                </a:solidFill>
              </a:rPr>
              <a:t> – следствие увлечения субкультурой </a:t>
            </a:r>
            <a:r>
              <a:rPr lang="ru-RU" sz="2000" dirty="0" err="1">
                <a:solidFill>
                  <a:srgbClr val="000000"/>
                </a:solidFill>
              </a:rPr>
              <a:t>Колумбайна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/>
              <a:t>вооруженное нападение учащегося или стороннего человека на школьников внутри учебного заведения.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2052" name="Picture 4" descr="https://31tv.ru/wp-content/uploads/2020/01/%D0%BA%D0%BE%D0%BB%D1%83%D0%BC%D0%B1%D0%B0%D0%B9%D0%B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4" y="527645"/>
            <a:ext cx="4511039" cy="291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dailymail.co.uk/1s/2018/10/20/09/5225670-0-image-a-27_1540025037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4" y="3511003"/>
            <a:ext cx="4497887" cy="27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036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975" y="527645"/>
            <a:ext cx="316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БУЛЛИНГ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975" y="1059258"/>
            <a:ext cx="5836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Агрессивное преследование одного из членов коллектива (особенно коллектива школьников и студентов, но также и коллег) со стороны другого, но также часто группы лиц, не обязательно из одного формального или признаваемого другими коллектива.</a:t>
            </a:r>
          </a:p>
        </p:txBody>
      </p:sp>
      <p:pic>
        <p:nvPicPr>
          <p:cNvPr id="3074" name="Picture 2" descr="https://psychologyjournal.ru/upload/iblock/c92/c92aeca05978cac1ffcf4256ae33557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86" y="905613"/>
            <a:ext cx="3357944" cy="224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regnum.ru/uploads/pictures/news/2019/09/02/regnum_picture_1567443077760305_norm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859" y="2993784"/>
            <a:ext cx="4292294" cy="29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rbsmi.ru/upload/iblock/6ad/6ad88260de554e18c343ae15e83b9bf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7486" y="3441053"/>
            <a:ext cx="3365758" cy="252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6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547" y="896981"/>
            <a:ext cx="70365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Асоциальные, антигосударственные, протеррористические «идеи» сегодня активно продвигаются в широкие молодежные массы, в том числе среди несовершеннолетних, частью сообществ в социальных сетях российского сегмента сети Интернет. Также, на сегодняшний день в социальных сетях крайне популярен «шок-контент», который содержит в себе темы жестокого насилия, каннибализма, расчленения, различного рода извращений и пр.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Специалистами наблюдается активный рост числа таких сообществ в социальных сетях, рост числа подписчиков, активных пользователей и потребителей опасной информации. Публикуемая в таких сообществах информация побуждает, прежде всего несовершеннолетних, молодежь к совершению активных действий, которые представляют угрозу их здоровью и жизни, формируют зависимости, вовлекают в экстремистскую деятельность и деструктивно влияют на сознание.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285" y="1021185"/>
            <a:ext cx="4258092" cy="42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46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58058912"/>
              </p:ext>
            </p:extLst>
          </p:nvPr>
        </p:nvGraphicFramePr>
        <p:xfrm>
          <a:off x="391886" y="1079863"/>
          <a:ext cx="11312434" cy="4649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25092" y="461554"/>
            <a:ext cx="4646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ВИДЫ ОПАСНОГО КОНТЕНТА</a:t>
            </a:r>
          </a:p>
        </p:txBody>
      </p:sp>
    </p:spTree>
    <p:extLst>
      <p:ext uri="{BB962C8B-B14F-4D97-AF65-F5344CB8AC3E}">
        <p14:creationId xmlns:p14="http://schemas.microsoft.com/office/powerpoint/2010/main" val="2569391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332" y="2676485"/>
            <a:ext cx="3377837" cy="33778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2549" y="1189497"/>
            <a:ext cx="4119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ДЕПРЕССИВНЫЙ КОНТЕНТ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549" y="1872342"/>
            <a:ext cx="6461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Культ современной молодежи и подростков. </a:t>
            </a:r>
          </a:p>
          <a:p>
            <a:pPr algn="just"/>
            <a:r>
              <a:rPr lang="ru-RU" sz="2000" dirty="0"/>
              <a:t>Такой контент в социальных сетях является базой, отправной точкой для формирования различных типов асоциального поведения.</a:t>
            </a:r>
          </a:p>
          <a:p>
            <a:pPr algn="just"/>
            <a:r>
              <a:rPr lang="ru-RU" sz="2000" dirty="0"/>
              <a:t>Сообщества, размещающие у себя депрессивный контент популяризируют и романтизируют психическое расстройство.</a:t>
            </a:r>
          </a:p>
          <a:p>
            <a:pPr algn="just"/>
            <a:r>
              <a:rPr lang="ru-RU" sz="2000" dirty="0"/>
              <a:t>Пользователи таких сообществ часто сами себе приписывают депрессивное состояние, гордятся им.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71" y="1189497"/>
            <a:ext cx="2978958" cy="29739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451" y="180032"/>
            <a:ext cx="3060687" cy="305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4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765" y="2075905"/>
            <a:ext cx="2931524" cy="2931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2549" y="1189497"/>
            <a:ext cx="4119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СУИЦИДАЛЬНЫЙ КОНТЕНТ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549" y="1872342"/>
            <a:ext cx="64617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Визуальная информация, популяризирующая, призывающая к совершению самоубийства, рассказывающая о способах совершения суицида.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Существуют сообщества нескольких типов. Первый тип – юмор на тему суицида или около-юмористический контент. </a:t>
            </a:r>
          </a:p>
          <a:p>
            <a:pPr algn="just"/>
            <a:r>
              <a:rPr lang="ru-RU" sz="2000" dirty="0"/>
              <a:t>Второй тип – сообщества с депрессивным контентом без явных призывов к совершению самоубийства.</a:t>
            </a:r>
          </a:p>
          <a:p>
            <a:pPr algn="just"/>
            <a:r>
              <a:rPr lang="ru-RU" sz="2000" dirty="0"/>
              <a:t>Третий тип – закрытые сообщества с контентом, направленным уже на само совершение суицида.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965" y="203362"/>
            <a:ext cx="3292929" cy="26343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734" y="2569028"/>
            <a:ext cx="2990715" cy="308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51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83" y="527645"/>
            <a:ext cx="6392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КОНТЕНТ, ДЕМОСТРИРУЮЩИЙ РАНЫ, ПЫТКИ, ПОРЕЗЫ, ЧЛЕНОВРЕДИТЕЛЬСТВО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383" y="1611085"/>
            <a:ext cx="6392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Сообщества формирующие эстетическое наслаждение и удовольствие при просмотре контента подобного рода.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74" y="527645"/>
            <a:ext cx="4346174" cy="24447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7383" y="3292616"/>
            <a:ext cx="6392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ТРЭШ-КОНТЕНТ, ШОК-КОНТЕНТ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7383" y="3914502"/>
            <a:ext cx="6392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Такой визуальный контент не рекомендуется к просмотру людям со слабой психикой. Это изображения уродств, болезней, укусов. Также такой контент должен вызывать страх, ужас, отвращение.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74" y="3292616"/>
            <a:ext cx="353568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70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83" y="527645"/>
            <a:ext cx="6392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ОПАСНЫЕ УВЛЕЧЕНИЯ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049" y="1358283"/>
            <a:ext cx="78478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Контент, демонстрирующий опасные увлечения, которые могут повлечь за собой нанесение вреда здоровью или привести к летальному исходу.</a:t>
            </a:r>
          </a:p>
          <a:p>
            <a:r>
              <a:rPr lang="ru-RU" dirty="0"/>
              <a:t>К таким увлечениям и занятиям относятся:</a:t>
            </a:r>
          </a:p>
          <a:p>
            <a:pPr marL="342900" indent="-342900">
              <a:buAutoNum type="arabicPeriod"/>
            </a:pPr>
            <a:r>
              <a:rPr lang="ru-RU" dirty="0" err="1"/>
              <a:t>Руфинг</a:t>
            </a:r>
            <a:r>
              <a:rPr lang="ru-RU" dirty="0"/>
              <a:t> – прогулки по крышам</a:t>
            </a:r>
          </a:p>
          <a:p>
            <a:pPr marL="342900" indent="-342900">
              <a:buAutoNum type="arabicPeriod"/>
            </a:pPr>
            <a:r>
              <a:rPr lang="ru-RU" dirty="0" err="1"/>
              <a:t>Скайуокинг</a:t>
            </a:r>
            <a:r>
              <a:rPr lang="ru-RU" dirty="0"/>
              <a:t> – покорение самых высоких точек города без снаряжения</a:t>
            </a:r>
          </a:p>
          <a:p>
            <a:pPr marL="342900" indent="-342900">
              <a:buAutoNum type="arabicPeriod"/>
            </a:pPr>
            <a:r>
              <a:rPr lang="ru-RU" dirty="0" err="1"/>
              <a:t>Диггерство</a:t>
            </a:r>
            <a:r>
              <a:rPr lang="ru-RU" dirty="0"/>
              <a:t> – изучение подземных, часто заброшенных, коммуникаций</a:t>
            </a:r>
          </a:p>
          <a:p>
            <a:pPr marL="342900" indent="-342900">
              <a:buAutoNum type="arabicPeriod"/>
            </a:pPr>
            <a:r>
              <a:rPr lang="ru-RU" dirty="0" err="1"/>
              <a:t>Сталкерство</a:t>
            </a:r>
            <a:r>
              <a:rPr lang="ru-RU" dirty="0"/>
              <a:t> – изучение заброшенных мест</a:t>
            </a:r>
          </a:p>
          <a:p>
            <a:pPr marL="342900" indent="-342900">
              <a:buAutoNum type="arabicPeriod"/>
            </a:pPr>
            <a:r>
              <a:rPr lang="ru-RU" dirty="0" err="1"/>
              <a:t>Паркур</a:t>
            </a:r>
            <a:r>
              <a:rPr lang="ru-RU" dirty="0"/>
              <a:t> – преодоление препятствий</a:t>
            </a:r>
          </a:p>
          <a:p>
            <a:pPr marL="342900" indent="-342900">
              <a:buAutoNum type="arabicPeriod"/>
            </a:pPr>
            <a:r>
              <a:rPr lang="ru-RU" dirty="0" err="1"/>
              <a:t>Зацепинг</a:t>
            </a:r>
            <a:r>
              <a:rPr lang="ru-RU" dirty="0"/>
              <a:t> – проезд на крыше или подножке железнодорожного транспорта</a:t>
            </a:r>
          </a:p>
          <a:p>
            <a:pPr marL="342900" indent="-342900">
              <a:buAutoNum type="arabicPeriod"/>
            </a:pPr>
            <a:r>
              <a:rPr lang="ru-RU" dirty="0"/>
              <a:t>Собачий кайф – перекрытие кислорода к головному мозгу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909" y="195412"/>
            <a:ext cx="2988302" cy="19914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909" y="2361943"/>
            <a:ext cx="2988302" cy="16124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909" y="4149490"/>
            <a:ext cx="2988302" cy="199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26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83" y="248971"/>
            <a:ext cx="6392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НАРКОТИКИ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383" y="710636"/>
            <a:ext cx="41975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Визуальный контент, направленный на популяризацию употребления наркотиков.</a:t>
            </a:r>
          </a:p>
          <a:p>
            <a:r>
              <a:rPr lang="ru-RU" dirty="0"/>
              <a:t>Также, часто сообщества с подобной информацией используются для вовлечения несовершеннолетних в употребление, пропаганду и распространение наркотиков.</a:t>
            </a:r>
          </a:p>
        </p:txBody>
      </p:sp>
      <p:pic>
        <p:nvPicPr>
          <p:cNvPr id="1026" name="Picture 2" descr="https://sun9-45.userapi.com/TTSpcs_MgvPzvKflpxXbC7xD71QNM6WReYlAKA/ptd_vYg9FK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57" y="248971"/>
            <a:ext cx="6235973" cy="366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383" y="4127620"/>
            <a:ext cx="333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ТАБАК И АЛКОГОЛЬ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383" y="4589285"/>
            <a:ext cx="3901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Контент, визуального и текстового характера, который формирует у подростка желание к употреблению табачной и алкогольной продукции.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57" y="4127620"/>
            <a:ext cx="3066641" cy="20357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154" y="4127620"/>
            <a:ext cx="3200876" cy="203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81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63" y="275096"/>
            <a:ext cx="5375678" cy="53756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383" y="527645"/>
            <a:ext cx="6392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СНЮС И ВЕЙП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383" y="1343343"/>
            <a:ext cx="4197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Визуальный контент, направленный на популяризацию употребления бездымного табачного продукта – </a:t>
            </a:r>
            <a:r>
              <a:rPr lang="ru-RU" dirty="0" err="1"/>
              <a:t>снюса</a:t>
            </a:r>
            <a:r>
              <a:rPr lang="ru-RU" dirty="0"/>
              <a:t>, жевательного табака, а также популяризация разного типа электронных сигарет.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775" y="527645"/>
            <a:ext cx="3387746" cy="21197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61" y="2880904"/>
            <a:ext cx="3693160" cy="27698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01" y="3273257"/>
            <a:ext cx="3682093" cy="26300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170" y="3451702"/>
            <a:ext cx="1851251" cy="185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9260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353</TotalTime>
  <Words>828</Words>
  <Application>Microsoft Office PowerPoint</Application>
  <PresentationFormat>Широкоэкранный</PresentationFormat>
  <Paragraphs>63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Calibri</vt:lpstr>
      <vt:lpstr>Calibri Light</vt:lpstr>
      <vt:lpstr>Ретро</vt:lpstr>
      <vt:lpstr>ОБ ОПАСНОСТЯХ  ДЕСТРУКТИВНОГО И ПРОТИВОПРАВНОГО КОНТЕНТА В СОЦИАЛЬНЫХ СЕТЯХ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ОПАСНОСТЯХ  ДЕСТРУКТИВНОГО И ПРОТИВОПРАВНОГО КОНТЕНТА В СОЦИАЛЬНЫХ СЕТЯХ</dc:title>
  <dc:creator>RePack by Diakov</dc:creator>
  <cp:lastModifiedBy>Учитель</cp:lastModifiedBy>
  <cp:revision>32</cp:revision>
  <dcterms:created xsi:type="dcterms:W3CDTF">2020-11-18T07:43:34Z</dcterms:created>
  <dcterms:modified xsi:type="dcterms:W3CDTF">2024-02-15T13:27:41Z</dcterms:modified>
</cp:coreProperties>
</file>